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9" r:id="rId30"/>
    <p:sldId id="300" r:id="rId31"/>
    <p:sldId id="302" r:id="rId32"/>
    <p:sldId id="303" r:id="rId33"/>
    <p:sldId id="304" r:id="rId34"/>
    <p:sldId id="301" r:id="rId35"/>
    <p:sldId id="305" r:id="rId36"/>
    <p:sldId id="306" r:id="rId37"/>
    <p:sldId id="307" r:id="rId38"/>
    <p:sldId id="308" r:id="rId39"/>
    <p:sldId id="310" r:id="rId40"/>
    <p:sldId id="309" r:id="rId41"/>
    <p:sldId id="311" r:id="rId42"/>
    <p:sldId id="312" r:id="rId43"/>
    <p:sldId id="313" r:id="rId44"/>
    <p:sldId id="314" r:id="rId45"/>
    <p:sldId id="315" r:id="rId46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2F2F2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4213" autoAdjust="0"/>
  </p:normalViewPr>
  <p:slideViewPr>
    <p:cSldViewPr snapToGrid="0" snapToObjects="1">
      <p:cViewPr varScale="1">
        <p:scale>
          <a:sx n="92" d="100"/>
          <a:sy n="92" d="100"/>
        </p:scale>
        <p:origin x="642" y="90"/>
      </p:cViewPr>
      <p:guideLst>
        <p:guide orient="horz" pos="1895"/>
        <p:guide pos="33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6-8-2019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6-8-2019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6-8-2019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6-8-2019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6-8-2019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6-8-2019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6-8-2019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ASP.NET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IoC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4368152" y="1624954"/>
            <a:ext cx="1552801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Let me check?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29761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3744962" y="1555063"/>
            <a:ext cx="2329682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Bart will meet you in a few minutes?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1324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9790C4-0565-48A4-B928-6982CEA3FA71}"/>
              </a:ext>
            </a:extLst>
          </p:cNvPr>
          <p:cNvSpPr/>
          <p:nvPr/>
        </p:nvSpPr>
        <p:spPr>
          <a:xfrm>
            <a:off x="433137" y="192156"/>
            <a:ext cx="9345863" cy="56323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PersonController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SQLRepository _repo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SQLRepository();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IActionResult Index()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List&lt;Person&gt;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repo.GetPersons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View(persons);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Details(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Person p = _repo.GetPersonById(id);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(p ==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NotFoundViewResult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"Person not found"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375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mysql">
            <a:extLst>
              <a:ext uri="{FF2B5EF4-FFF2-40B4-BE49-F238E27FC236}">
                <a16:creationId xmlns:a16="http://schemas.microsoft.com/office/drawing/2014/main" id="{2D26B7B9-1EC7-403B-9E3D-F1461A22B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138" y="1733840"/>
            <a:ext cx="3661611" cy="189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sql server">
            <a:extLst>
              <a:ext uri="{FF2B5EF4-FFF2-40B4-BE49-F238E27FC236}">
                <a16:creationId xmlns:a16="http://schemas.microsoft.com/office/drawing/2014/main" id="{932B0691-EEF0-4CC9-87A7-FE3E4D7C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27" y="1448451"/>
            <a:ext cx="3051896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D87DEA6-A533-4470-981B-854F92BFE58B}"/>
              </a:ext>
            </a:extLst>
          </p:cNvPr>
          <p:cNvSpPr/>
          <p:nvPr/>
        </p:nvSpPr>
        <p:spPr>
          <a:xfrm>
            <a:off x="5005709" y="2882616"/>
            <a:ext cx="616017" cy="346509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8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9D5E75-FBFB-40B9-B364-BA305752CE31}"/>
              </a:ext>
            </a:extLst>
          </p:cNvPr>
          <p:cNvSpPr/>
          <p:nvPr/>
        </p:nvSpPr>
        <p:spPr>
          <a:xfrm>
            <a:off x="4478045" y="2474110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Persons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283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9D5E75-FBFB-40B9-B364-BA305752CE31}"/>
              </a:ext>
            </a:extLst>
          </p:cNvPr>
          <p:cNvSpPr/>
          <p:nvPr/>
        </p:nvSpPr>
        <p:spPr>
          <a:xfrm>
            <a:off x="4478045" y="2474110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Persons</a:t>
            </a:r>
            <a:endParaRPr lang="en-B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142524-C712-4FBB-98A5-A528BE1302C4}"/>
              </a:ext>
            </a:extLst>
          </p:cNvPr>
          <p:cNvSpPr/>
          <p:nvPr/>
        </p:nvSpPr>
        <p:spPr>
          <a:xfrm>
            <a:off x="6452001" y="2481181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Invoices</a:t>
            </a:r>
            <a:endParaRPr lang="en-BE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769F3-B855-4A4A-87EB-263A9FD37F87}"/>
              </a:ext>
            </a:extLst>
          </p:cNvPr>
          <p:cNvSpPr/>
          <p:nvPr/>
        </p:nvSpPr>
        <p:spPr>
          <a:xfrm>
            <a:off x="2508851" y="2481181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Products</a:t>
            </a:r>
            <a:endParaRPr lang="en-BE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E77C3-4D18-4F9B-AEE0-3A4FE14AB5AC}"/>
              </a:ext>
            </a:extLst>
          </p:cNvPr>
          <p:cNvSpPr/>
          <p:nvPr/>
        </p:nvSpPr>
        <p:spPr>
          <a:xfrm>
            <a:off x="6452001" y="3764549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Categories</a:t>
            </a:r>
            <a:endParaRPr lang="en-BE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D0DF3D-D11C-42F6-B0B2-5CCC05B715E5}"/>
              </a:ext>
            </a:extLst>
          </p:cNvPr>
          <p:cNvSpPr/>
          <p:nvPr/>
        </p:nvSpPr>
        <p:spPr>
          <a:xfrm>
            <a:off x="4480425" y="3764549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Statusses</a:t>
            </a:r>
            <a:endParaRPr lang="en-B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0B0ED2-9394-4E8B-ABCC-437DDC67D483}"/>
              </a:ext>
            </a:extLst>
          </p:cNvPr>
          <p:cNvSpPr/>
          <p:nvPr/>
        </p:nvSpPr>
        <p:spPr>
          <a:xfrm>
            <a:off x="2508849" y="3764549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Addresses</a:t>
            </a:r>
            <a:endParaRPr lang="en-B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D99E7-E0EC-4E01-AB86-6DC32116A076}"/>
              </a:ext>
            </a:extLst>
          </p:cNvPr>
          <p:cNvSpPr/>
          <p:nvPr/>
        </p:nvSpPr>
        <p:spPr>
          <a:xfrm>
            <a:off x="2508848" y="1197813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Suppliers</a:t>
            </a:r>
            <a:endParaRPr lang="en-BE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FBB26-6D46-4EBA-8AFE-3F2B72F6964F}"/>
              </a:ext>
            </a:extLst>
          </p:cNvPr>
          <p:cNvSpPr/>
          <p:nvPr/>
        </p:nvSpPr>
        <p:spPr>
          <a:xfrm>
            <a:off x="4480426" y="1197813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Logs</a:t>
            </a:r>
            <a:endParaRPr lang="en-BE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17FB0-3E1E-42CA-A1AE-96682527D029}"/>
              </a:ext>
            </a:extLst>
          </p:cNvPr>
          <p:cNvSpPr/>
          <p:nvPr/>
        </p:nvSpPr>
        <p:spPr>
          <a:xfrm>
            <a:off x="6452000" y="1197813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Courses</a:t>
            </a:r>
            <a:endParaRPr lang="en-BE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122B04-0B1C-49C8-8628-7C59C89D0E63}"/>
              </a:ext>
            </a:extLst>
          </p:cNvPr>
          <p:cNvSpPr/>
          <p:nvPr/>
        </p:nvSpPr>
        <p:spPr>
          <a:xfrm>
            <a:off x="8423574" y="1197813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Errors</a:t>
            </a:r>
            <a:endParaRPr lang="en-BE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500340-DFA6-4443-A838-EE60D7CFA40C}"/>
              </a:ext>
            </a:extLst>
          </p:cNvPr>
          <p:cNvSpPr/>
          <p:nvPr/>
        </p:nvSpPr>
        <p:spPr>
          <a:xfrm>
            <a:off x="8423573" y="2481181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Auth</a:t>
            </a:r>
            <a:endParaRPr lang="en-BE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A58B2-C6F3-4F8D-9D05-42022633AD56}"/>
              </a:ext>
            </a:extLst>
          </p:cNvPr>
          <p:cNvSpPr/>
          <p:nvPr/>
        </p:nvSpPr>
        <p:spPr>
          <a:xfrm>
            <a:off x="8423572" y="3762944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Roles</a:t>
            </a:r>
            <a:endParaRPr lang="en-BE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4B09C1-6B42-4408-B672-262C9A9E3580}"/>
              </a:ext>
            </a:extLst>
          </p:cNvPr>
          <p:cNvSpPr/>
          <p:nvPr/>
        </p:nvSpPr>
        <p:spPr>
          <a:xfrm>
            <a:off x="537272" y="1199418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Travel</a:t>
            </a:r>
            <a:endParaRPr lang="en-BE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2883AB-4B3B-48D3-8E06-C5F8EDA319DE}"/>
              </a:ext>
            </a:extLst>
          </p:cNvPr>
          <p:cNvSpPr/>
          <p:nvPr/>
        </p:nvSpPr>
        <p:spPr>
          <a:xfrm>
            <a:off x="537271" y="2482786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Relatives</a:t>
            </a:r>
            <a:endParaRPr lang="en-BE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91578E-AC1F-4E5B-8CA4-A012CE79CFD9}"/>
              </a:ext>
            </a:extLst>
          </p:cNvPr>
          <p:cNvSpPr/>
          <p:nvPr/>
        </p:nvSpPr>
        <p:spPr>
          <a:xfrm>
            <a:off x="537270" y="3764549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Types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98412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47A1A-86AA-4C18-A40E-6AFE9F0C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56" y="869949"/>
            <a:ext cx="7705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9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IoC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 + Solution with IoC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3460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4EE21-8FAD-41FB-8545-FC84A056BBD3}"/>
              </a:ext>
            </a:extLst>
          </p:cNvPr>
          <p:cNvSpPr txBox="1"/>
          <p:nvPr/>
        </p:nvSpPr>
        <p:spPr>
          <a:xfrm>
            <a:off x="134753" y="190719"/>
            <a:ext cx="4453463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STEP 1:  the constructor sets the functionality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7975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SQLRepository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PersonController(SQLRepository 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8ECF340B-14BD-4309-A600-93B3E413E284}"/>
              </a:ext>
            </a:extLst>
          </p:cNvPr>
          <p:cNvSpPr/>
          <p:nvPr/>
        </p:nvSpPr>
        <p:spPr>
          <a:xfrm>
            <a:off x="5659655" y="2233061"/>
            <a:ext cx="2608446" cy="673768"/>
          </a:xfrm>
          <a:prstGeom prst="borderCallout2">
            <a:avLst>
              <a:gd name="adj1" fmla="val 51607"/>
              <a:gd name="adj2" fmla="val -215"/>
              <a:gd name="adj3" fmla="val 51593"/>
              <a:gd name="adj4" fmla="val -14453"/>
              <a:gd name="adj5" fmla="val -81211"/>
              <a:gd name="adj6" fmla="val -55682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 SQL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4622C7-F385-4A98-BEBC-EBF4B78E0667}"/>
              </a:ext>
            </a:extLst>
          </p:cNvPr>
          <p:cNvCxnSpPr/>
          <p:nvPr/>
        </p:nvCxnSpPr>
        <p:spPr>
          <a:xfrm>
            <a:off x="3436219" y="1665171"/>
            <a:ext cx="1597794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03241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D4540-9B3B-49EE-9519-25D3C044E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3" y="1259861"/>
            <a:ext cx="9317038" cy="34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7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Introduction</a:t>
            </a:r>
          </a:p>
          <a:p>
            <a:r>
              <a:rPr lang="nl-BE" dirty="0"/>
              <a:t>Getting Started</a:t>
            </a:r>
          </a:p>
          <a:p>
            <a:pPr lvl="1"/>
            <a:r>
              <a:rPr lang="nl-BE" dirty="0"/>
              <a:t>Angular CLI</a:t>
            </a:r>
          </a:p>
          <a:p>
            <a:r>
              <a:rPr lang="nl-BE" dirty="0"/>
              <a:t>Project Overview</a:t>
            </a:r>
          </a:p>
          <a:p>
            <a:r>
              <a:rPr lang="nl-BE" dirty="0"/>
              <a:t>Debug Tools</a:t>
            </a:r>
          </a:p>
          <a:p>
            <a:r>
              <a:rPr lang="nl-BE" dirty="0"/>
              <a:t>Dependency Injection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68F9-7F8B-4DE0-9A4E-3DB29381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pic>
        <p:nvPicPr>
          <p:cNvPr id="4" name="Picture 2" descr="Image result for logo wikipedia png">
            <a:extLst>
              <a:ext uri="{FF2B5EF4-FFF2-40B4-BE49-F238E27FC236}">
                <a16:creationId xmlns:a16="http://schemas.microsoft.com/office/drawing/2014/main" id="{1745E4F6-3255-42B0-9900-FF0DF9A20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8" y="1050924"/>
            <a:ext cx="1527174" cy="175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F899C-4F3E-46E5-9EAF-DD67D1E9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744" y="1050924"/>
            <a:ext cx="8677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8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79504-11D3-4923-AA73-774DF3B4832C}"/>
              </a:ext>
            </a:extLst>
          </p:cNvPr>
          <p:cNvSpPr/>
          <p:nvPr/>
        </p:nvSpPr>
        <p:spPr>
          <a:xfrm>
            <a:off x="368300" y="644049"/>
            <a:ext cx="9880599" cy="12003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BaseRepository sql =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SqlRepository();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BaseRepository mysql =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MySqlRepository();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BaseRepository oracle =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OracleRepository();</a:t>
            </a:r>
            <a:endParaRPr lang="en-B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AF0B2-2453-4FDC-91E6-8DB8998E4998}"/>
              </a:ext>
            </a:extLst>
          </p:cNvPr>
          <p:cNvSpPr txBox="1"/>
          <p:nvPr/>
        </p:nvSpPr>
        <p:spPr>
          <a:xfrm>
            <a:off x="406400" y="2019300"/>
            <a:ext cx="5976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sz="2400" dirty="0">
                <a:solidFill>
                  <a:prstClr val="black"/>
                </a:solidFill>
                <a:latin typeface="Calibri" panose="020F0502020204030204"/>
              </a:rPr>
              <a:t>Repository can have different shapes </a:t>
            </a:r>
          </a:p>
          <a:p>
            <a:pPr defTabSz="914400"/>
            <a:r>
              <a:rPr lang="nl-BE" sz="2400" dirty="0">
                <a:solidFill>
                  <a:prstClr val="black"/>
                </a:solidFill>
                <a:latin typeface="Calibri" panose="020F0502020204030204"/>
              </a:rPr>
              <a:t>as long as they all inherit from BaseRepository</a:t>
            </a:r>
            <a:endParaRPr lang="en-BE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301193-881F-4DF0-8078-2408ADBFDB0E}"/>
              </a:ext>
            </a:extLst>
          </p:cNvPr>
          <p:cNvSpPr/>
          <p:nvPr/>
        </p:nvSpPr>
        <p:spPr>
          <a:xfrm>
            <a:off x="406400" y="2070100"/>
            <a:ext cx="5422900" cy="393700"/>
          </a:xfrm>
          <a:prstGeom prst="rect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9011A-4247-42F7-8C93-486A62C190DB}"/>
              </a:ext>
            </a:extLst>
          </p:cNvPr>
          <p:cNvSpPr txBox="1"/>
          <p:nvPr/>
        </p:nvSpPr>
        <p:spPr>
          <a:xfrm>
            <a:off x="5829300" y="2050990"/>
            <a:ext cx="1834926" cy="430887"/>
          </a:xfrm>
          <a:prstGeom prst="rect">
            <a:avLst/>
          </a:prstGeom>
          <a:solidFill>
            <a:srgbClr val="ED7D3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Polymorphism</a:t>
            </a:r>
            <a:endParaRPr kumimoji="0" lang="en-BE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6482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SQLRepository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PersonController(SQLRepository 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61930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SQLRepository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PersonController(SQLRepository 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3FCB8A-1B00-4DAC-BEC3-F7FEAD3264F1}"/>
              </a:ext>
            </a:extLst>
          </p:cNvPr>
          <p:cNvCxnSpPr/>
          <p:nvPr/>
        </p:nvCxnSpPr>
        <p:spPr>
          <a:xfrm>
            <a:off x="444500" y="1473200"/>
            <a:ext cx="15748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5A78AA-A56C-413F-A904-F58C7BDB5364}"/>
              </a:ext>
            </a:extLst>
          </p:cNvPr>
          <p:cNvCxnSpPr/>
          <p:nvPr/>
        </p:nvCxnSpPr>
        <p:spPr>
          <a:xfrm>
            <a:off x="3441700" y="2044700"/>
            <a:ext cx="15748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950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         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PersonController(              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3FCB8A-1B00-4DAC-BEC3-F7FEAD3264F1}"/>
              </a:ext>
            </a:extLst>
          </p:cNvPr>
          <p:cNvCxnSpPr/>
          <p:nvPr/>
        </p:nvCxnSpPr>
        <p:spPr>
          <a:xfrm>
            <a:off x="444500" y="1473200"/>
            <a:ext cx="15748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5A78AA-A56C-413F-A904-F58C7BDB5364}"/>
              </a:ext>
            </a:extLst>
          </p:cNvPr>
          <p:cNvCxnSpPr/>
          <p:nvPr/>
        </p:nvCxnSpPr>
        <p:spPr>
          <a:xfrm>
            <a:off x="3441700" y="2044700"/>
            <a:ext cx="15748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70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BE45-6C78-4A46-B2E1-97C51341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063625"/>
            <a:ext cx="9688513" cy="362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BaseRepository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lvl="0" defTabSz="914400"/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lang="nl-BE" kern="0" dirty="0">
                <a:solidFill>
                  <a:srgbClr val="000000"/>
                </a:solidFill>
                <a:latin typeface="Consolas" panose="020B0609020204030204" pitchFamily="49" charset="0"/>
              </a:rPr>
              <a:t>PersonController(BaseRepository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3FCB8A-1B00-4DAC-BEC3-F7FEAD3264F1}"/>
              </a:ext>
            </a:extLst>
          </p:cNvPr>
          <p:cNvCxnSpPr>
            <a:cxnSpLocks/>
          </p:cNvCxnSpPr>
          <p:nvPr/>
        </p:nvCxnSpPr>
        <p:spPr>
          <a:xfrm>
            <a:off x="444500" y="1473200"/>
            <a:ext cx="17526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5A78AA-A56C-413F-A904-F58C7BDB5364}"/>
              </a:ext>
            </a:extLst>
          </p:cNvPr>
          <p:cNvCxnSpPr>
            <a:cxnSpLocks/>
          </p:cNvCxnSpPr>
          <p:nvPr/>
        </p:nvCxnSpPr>
        <p:spPr>
          <a:xfrm>
            <a:off x="3441700" y="2044700"/>
            <a:ext cx="17526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285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BaseRepository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lvl="0" defTabSz="914400"/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lang="nl-BE" kern="0" dirty="0">
                <a:solidFill>
                  <a:srgbClr val="000000"/>
                </a:solidFill>
                <a:latin typeface="Consolas" panose="020B0609020204030204" pitchFamily="49" charset="0"/>
              </a:rPr>
              <a:t>PersonController(BaseRepository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3A7C52-75C5-46B5-9888-2D8FE3137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This class has no single responsibility</a:t>
            </a:r>
          </a:p>
          <a:p>
            <a:r>
              <a:rPr lang="nl-BE" dirty="0"/>
              <a:t>Responsibilities are injected via a middleman 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3FCB8A-1B00-4DAC-BEC3-F7FEAD3264F1}"/>
              </a:ext>
            </a:extLst>
          </p:cNvPr>
          <p:cNvCxnSpPr>
            <a:cxnSpLocks/>
          </p:cNvCxnSpPr>
          <p:nvPr/>
        </p:nvCxnSpPr>
        <p:spPr>
          <a:xfrm>
            <a:off x="444500" y="1473200"/>
            <a:ext cx="17526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5A78AA-A56C-413F-A904-F58C7BDB5364}"/>
              </a:ext>
            </a:extLst>
          </p:cNvPr>
          <p:cNvCxnSpPr>
            <a:cxnSpLocks/>
          </p:cNvCxnSpPr>
          <p:nvPr/>
        </p:nvCxnSpPr>
        <p:spPr>
          <a:xfrm>
            <a:off x="3441700" y="2044700"/>
            <a:ext cx="17526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C8D378-8375-48C8-A71D-E9A102DC1654}"/>
              </a:ext>
            </a:extLst>
          </p:cNvPr>
          <p:cNvSpPr txBox="1"/>
          <p:nvPr/>
        </p:nvSpPr>
        <p:spPr>
          <a:xfrm>
            <a:off x="2855641" y="4941648"/>
            <a:ext cx="497735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2800" dirty="0">
                <a:solidFill>
                  <a:schemeClr val="bg1"/>
                </a:solidFill>
              </a:rPr>
              <a:t>DEPENDENCY INJECTION</a:t>
            </a:r>
            <a:endParaRPr lang="en-B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0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D83B-D7EC-42FB-8300-7B1B5799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7D2FE-8EC8-4575-ADCA-7F481AB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551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D83B-D7EC-42FB-8300-7B1B5799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</a:t>
            </a:r>
            <a:endParaRPr lang="en-BE" dirty="0"/>
          </a:p>
        </p:txBody>
      </p:sp>
      <p:pic>
        <p:nvPicPr>
          <p:cNvPr id="4" name="Picture 4" descr="Image result for receptionist">
            <a:extLst>
              <a:ext uri="{FF2B5EF4-FFF2-40B4-BE49-F238E27FC236}">
                <a16:creationId xmlns:a16="http://schemas.microsoft.com/office/drawing/2014/main" id="{962FC6F6-0883-47DF-A2B2-C7989D0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A3C648EE-71F5-4170-88FA-F60A1439BA5F}"/>
              </a:ext>
            </a:extLst>
          </p:cNvPr>
          <p:cNvSpPr/>
          <p:nvPr/>
        </p:nvSpPr>
        <p:spPr>
          <a:xfrm rot="18964892">
            <a:off x="6210258" y="2120901"/>
            <a:ext cx="889000" cy="431800"/>
          </a:xfrm>
          <a:prstGeom prst="leftArrow">
            <a:avLst>
              <a:gd name="adj1" fmla="val 32352"/>
              <a:gd name="adj2" fmla="val 105042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095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IoC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 + Problem without IoC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6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C18D-AAF4-49F6-8DDB-E95CB035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 in ASP/NET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D15BD-0DA7-4134-822C-603DE0980953}"/>
              </a:ext>
            </a:extLst>
          </p:cNvPr>
          <p:cNvSpPr/>
          <p:nvPr/>
        </p:nvSpPr>
        <p:spPr>
          <a:xfrm>
            <a:off x="342900" y="1303572"/>
            <a:ext cx="1003300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services.AddTransient&lt;BaseRepository,SQLRepository&gt;();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E42A9-6F1C-4FEB-B318-972AD5CCD6EB}"/>
              </a:ext>
            </a:extLst>
          </p:cNvPr>
          <p:cNvSpPr txBox="1"/>
          <p:nvPr/>
        </p:nvSpPr>
        <p:spPr>
          <a:xfrm>
            <a:off x="8813800" y="841907"/>
            <a:ext cx="1570038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Startup.cs</a:t>
            </a:r>
            <a:endParaRPr lang="en-BE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Image result for sql server">
            <a:extLst>
              <a:ext uri="{FF2B5EF4-FFF2-40B4-BE49-F238E27FC236}">
                <a16:creationId xmlns:a16="http://schemas.microsoft.com/office/drawing/2014/main" id="{CF97295B-A4FC-48D7-8B5D-49BB0A68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39" y="1418840"/>
            <a:ext cx="1318261" cy="10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93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C18D-AAF4-49F6-8DDB-E95CB035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 in ASP/NET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D15BD-0DA7-4134-822C-603DE0980953}"/>
              </a:ext>
            </a:extLst>
          </p:cNvPr>
          <p:cNvSpPr/>
          <p:nvPr/>
        </p:nvSpPr>
        <p:spPr>
          <a:xfrm>
            <a:off x="342900" y="1303572"/>
            <a:ext cx="1003300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services.AddTransient&lt;BaseRepository,SQLRepository&gt;();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E42A9-6F1C-4FEB-B318-972AD5CCD6EB}"/>
              </a:ext>
            </a:extLst>
          </p:cNvPr>
          <p:cNvSpPr txBox="1"/>
          <p:nvPr/>
        </p:nvSpPr>
        <p:spPr>
          <a:xfrm>
            <a:off x="8813800" y="841907"/>
            <a:ext cx="1570038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Startup.cs</a:t>
            </a:r>
            <a:endParaRPr lang="en-BE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Image result for sql server">
            <a:extLst>
              <a:ext uri="{FF2B5EF4-FFF2-40B4-BE49-F238E27FC236}">
                <a16:creationId xmlns:a16="http://schemas.microsoft.com/office/drawing/2014/main" id="{CF97295B-A4FC-48D7-8B5D-49BB0A68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39" y="1418840"/>
            <a:ext cx="1318261" cy="10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2BE1C0-4CA0-4D1F-B540-74F2B26FA9CE}"/>
              </a:ext>
            </a:extLst>
          </p:cNvPr>
          <p:cNvCxnSpPr>
            <a:cxnSpLocks/>
          </p:cNvCxnSpPr>
          <p:nvPr/>
        </p:nvCxnSpPr>
        <p:spPr>
          <a:xfrm>
            <a:off x="3695700" y="2488733"/>
            <a:ext cx="172081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2047D-996B-43BB-A21E-EDDA0DD4F8D5}"/>
              </a:ext>
            </a:extLst>
          </p:cNvPr>
          <p:cNvCxnSpPr>
            <a:cxnSpLocks/>
          </p:cNvCxnSpPr>
          <p:nvPr/>
        </p:nvCxnSpPr>
        <p:spPr>
          <a:xfrm>
            <a:off x="5568910" y="2488733"/>
            <a:ext cx="1623982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F47CB0-32F4-4841-A2D7-2F25115EE85C}"/>
              </a:ext>
            </a:extLst>
          </p:cNvPr>
          <p:cNvCxnSpPr/>
          <p:nvPr/>
        </p:nvCxnSpPr>
        <p:spPr>
          <a:xfrm>
            <a:off x="4513757" y="2488733"/>
            <a:ext cx="0" cy="1262054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AB134-D1BD-41F8-B041-DB0A5B01EC47}"/>
              </a:ext>
            </a:extLst>
          </p:cNvPr>
          <p:cNvCxnSpPr>
            <a:cxnSpLocks/>
          </p:cNvCxnSpPr>
          <p:nvPr/>
        </p:nvCxnSpPr>
        <p:spPr>
          <a:xfrm>
            <a:off x="4496285" y="3750787"/>
            <a:ext cx="1846273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9B954-041D-4DA4-87D8-149D265951DE}"/>
              </a:ext>
            </a:extLst>
          </p:cNvPr>
          <p:cNvCxnSpPr>
            <a:cxnSpLocks/>
          </p:cNvCxnSpPr>
          <p:nvPr/>
        </p:nvCxnSpPr>
        <p:spPr>
          <a:xfrm flipV="1">
            <a:off x="6325086" y="2488733"/>
            <a:ext cx="0" cy="1262054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47844-7C98-4E49-B88D-6E04424DE995}"/>
              </a:ext>
            </a:extLst>
          </p:cNvPr>
          <p:cNvSpPr txBox="1"/>
          <p:nvPr/>
        </p:nvSpPr>
        <p:spPr>
          <a:xfrm>
            <a:off x="4438043" y="3820834"/>
            <a:ext cx="4181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When someone asks for a </a:t>
            </a:r>
            <a:r>
              <a:rPr lang="nl-BE" b="1" dirty="0"/>
              <a:t>Repository,</a:t>
            </a:r>
          </a:p>
          <a:p>
            <a:r>
              <a:rPr lang="nl-BE" dirty="0"/>
              <a:t>pass </a:t>
            </a:r>
            <a:r>
              <a:rPr lang="nl-BE" b="1" dirty="0"/>
              <a:t>SQLRepository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1909167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C18D-AAF4-49F6-8DDB-E95CB035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 in ASP/NET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D15BD-0DA7-4134-822C-603DE0980953}"/>
              </a:ext>
            </a:extLst>
          </p:cNvPr>
          <p:cNvSpPr/>
          <p:nvPr/>
        </p:nvSpPr>
        <p:spPr>
          <a:xfrm>
            <a:off x="342900" y="1303572"/>
            <a:ext cx="1003300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services.AddTransient&lt;BaseRepository,MySQLRepository&gt;();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E42A9-6F1C-4FEB-B318-972AD5CCD6EB}"/>
              </a:ext>
            </a:extLst>
          </p:cNvPr>
          <p:cNvSpPr txBox="1"/>
          <p:nvPr/>
        </p:nvSpPr>
        <p:spPr>
          <a:xfrm>
            <a:off x="8813800" y="841907"/>
            <a:ext cx="1570038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Startup.cs</a:t>
            </a:r>
            <a:endParaRPr lang="en-BE" sz="24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2BE1C0-4CA0-4D1F-B540-74F2B26FA9CE}"/>
              </a:ext>
            </a:extLst>
          </p:cNvPr>
          <p:cNvCxnSpPr>
            <a:cxnSpLocks/>
          </p:cNvCxnSpPr>
          <p:nvPr/>
        </p:nvCxnSpPr>
        <p:spPr>
          <a:xfrm>
            <a:off x="3695700" y="2488733"/>
            <a:ext cx="172081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2047D-996B-43BB-A21E-EDDA0DD4F8D5}"/>
              </a:ext>
            </a:extLst>
          </p:cNvPr>
          <p:cNvCxnSpPr>
            <a:cxnSpLocks/>
          </p:cNvCxnSpPr>
          <p:nvPr/>
        </p:nvCxnSpPr>
        <p:spPr>
          <a:xfrm>
            <a:off x="5568910" y="2488733"/>
            <a:ext cx="1886071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F47CB0-32F4-4841-A2D7-2F25115EE85C}"/>
              </a:ext>
            </a:extLst>
          </p:cNvPr>
          <p:cNvCxnSpPr/>
          <p:nvPr/>
        </p:nvCxnSpPr>
        <p:spPr>
          <a:xfrm>
            <a:off x="4513757" y="2488733"/>
            <a:ext cx="0" cy="1262054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AB134-D1BD-41F8-B041-DB0A5B01EC47}"/>
              </a:ext>
            </a:extLst>
          </p:cNvPr>
          <p:cNvCxnSpPr>
            <a:cxnSpLocks/>
          </p:cNvCxnSpPr>
          <p:nvPr/>
        </p:nvCxnSpPr>
        <p:spPr>
          <a:xfrm>
            <a:off x="4496285" y="3750787"/>
            <a:ext cx="1846273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9B954-041D-4DA4-87D8-149D265951DE}"/>
              </a:ext>
            </a:extLst>
          </p:cNvPr>
          <p:cNvCxnSpPr>
            <a:cxnSpLocks/>
          </p:cNvCxnSpPr>
          <p:nvPr/>
        </p:nvCxnSpPr>
        <p:spPr>
          <a:xfrm flipV="1">
            <a:off x="6325086" y="2488733"/>
            <a:ext cx="0" cy="1262054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47844-7C98-4E49-B88D-6E04424DE995}"/>
              </a:ext>
            </a:extLst>
          </p:cNvPr>
          <p:cNvSpPr txBox="1"/>
          <p:nvPr/>
        </p:nvSpPr>
        <p:spPr>
          <a:xfrm>
            <a:off x="4438043" y="3820834"/>
            <a:ext cx="4181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When someone asks for a </a:t>
            </a:r>
            <a:r>
              <a:rPr lang="nl-BE" b="1" dirty="0"/>
              <a:t>Repository,</a:t>
            </a:r>
          </a:p>
          <a:p>
            <a:r>
              <a:rPr lang="nl-BE" dirty="0"/>
              <a:t>pass </a:t>
            </a:r>
            <a:r>
              <a:rPr lang="nl-BE" b="1" dirty="0"/>
              <a:t>MySQLRepository</a:t>
            </a:r>
            <a:endParaRPr lang="en-BE" b="1" dirty="0"/>
          </a:p>
        </p:txBody>
      </p:sp>
      <p:pic>
        <p:nvPicPr>
          <p:cNvPr id="13" name="Picture 2" descr="Image result for mysql">
            <a:extLst>
              <a:ext uri="{FF2B5EF4-FFF2-40B4-BE49-F238E27FC236}">
                <a16:creationId xmlns:a16="http://schemas.microsoft.com/office/drawing/2014/main" id="{14ADDF2D-1BA2-4B51-8BE5-14F2323E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708" y="1575714"/>
            <a:ext cx="1570038" cy="81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71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4EE21-8FAD-41FB-8545-FC84A056BBD3}"/>
              </a:ext>
            </a:extLst>
          </p:cNvPr>
          <p:cNvSpPr txBox="1"/>
          <p:nvPr/>
        </p:nvSpPr>
        <p:spPr>
          <a:xfrm>
            <a:off x="134753" y="190719"/>
            <a:ext cx="2097049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STEP 2:  use services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48624A-F9E0-4DBC-9BFA-9DC9A22B3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809565"/>
            <a:ext cx="10128973" cy="502824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A repository is a link to our database,</a:t>
            </a:r>
          </a:p>
          <a:p>
            <a:pPr marL="0" indent="0">
              <a:buNone/>
            </a:pPr>
            <a:r>
              <a:rPr lang="nl-BE" dirty="0"/>
              <a:t>Better create a layer of services in between</a:t>
            </a:r>
            <a:endParaRPr lang="en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E41A3-A652-4E0F-ABD0-AF84ABD1764A}"/>
              </a:ext>
            </a:extLst>
          </p:cNvPr>
          <p:cNvSpPr/>
          <p:nvPr/>
        </p:nvSpPr>
        <p:spPr>
          <a:xfrm>
            <a:off x="1229635" y="2377144"/>
            <a:ext cx="762000" cy="2844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CE4E72-8BF7-4E7B-8398-ADE0A85B18C1}"/>
              </a:ext>
            </a:extLst>
          </p:cNvPr>
          <p:cNvSpPr/>
          <p:nvPr/>
        </p:nvSpPr>
        <p:spPr>
          <a:xfrm>
            <a:off x="6309635" y="2377144"/>
            <a:ext cx="762000" cy="2844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Repositories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F2C7ED70-C613-4F7E-803A-67EC8C317E91}"/>
              </a:ext>
            </a:extLst>
          </p:cNvPr>
          <p:cNvSpPr/>
          <p:nvPr/>
        </p:nvSpPr>
        <p:spPr>
          <a:xfrm>
            <a:off x="8354335" y="3012144"/>
            <a:ext cx="1409700" cy="1574800"/>
          </a:xfrm>
          <a:prstGeom prst="flowChartMagneticDisk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E3919-5787-4259-AB3F-BB9D66D6B004}"/>
              </a:ext>
            </a:extLst>
          </p:cNvPr>
          <p:cNvSpPr/>
          <p:nvPr/>
        </p:nvSpPr>
        <p:spPr>
          <a:xfrm>
            <a:off x="2817135" y="2377144"/>
            <a:ext cx="2666999" cy="54610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PersonService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FAD409-8048-484F-92A0-7AE892F8E6A7}"/>
              </a:ext>
            </a:extLst>
          </p:cNvPr>
          <p:cNvSpPr/>
          <p:nvPr/>
        </p:nvSpPr>
        <p:spPr>
          <a:xfrm>
            <a:off x="2817134" y="3088344"/>
            <a:ext cx="2666999" cy="54610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ProductService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124B57-DE3C-4A13-93D3-116AB54DAEA4}"/>
              </a:ext>
            </a:extLst>
          </p:cNvPr>
          <p:cNvSpPr/>
          <p:nvPr/>
        </p:nvSpPr>
        <p:spPr>
          <a:xfrm>
            <a:off x="2804435" y="3880196"/>
            <a:ext cx="2666999" cy="54610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InvoiceService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0A701-AB10-4907-938B-49E8F409AF04}"/>
              </a:ext>
            </a:extLst>
          </p:cNvPr>
          <p:cNvSpPr/>
          <p:nvPr/>
        </p:nvSpPr>
        <p:spPr>
          <a:xfrm>
            <a:off x="2791734" y="4675844"/>
            <a:ext cx="2666999" cy="54610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CategoryService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5A389546-5EB8-4BAB-9E77-ED1CEA21A54D}"/>
              </a:ext>
            </a:extLst>
          </p:cNvPr>
          <p:cNvSpPr/>
          <p:nvPr/>
        </p:nvSpPr>
        <p:spPr>
          <a:xfrm>
            <a:off x="2118635" y="3634444"/>
            <a:ext cx="533399" cy="245752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8BD151AE-AAA2-4F61-A7DF-A2BDB789E762}"/>
              </a:ext>
            </a:extLst>
          </p:cNvPr>
          <p:cNvSpPr/>
          <p:nvPr/>
        </p:nvSpPr>
        <p:spPr>
          <a:xfrm>
            <a:off x="5623835" y="3626196"/>
            <a:ext cx="533399" cy="245752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66050562-FBC2-4098-8B44-D74B347E36A2}"/>
              </a:ext>
            </a:extLst>
          </p:cNvPr>
          <p:cNvSpPr/>
          <p:nvPr/>
        </p:nvSpPr>
        <p:spPr>
          <a:xfrm>
            <a:off x="7427233" y="3634444"/>
            <a:ext cx="533399" cy="245752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139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E2C55-3BDC-43D8-AB9C-91284533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31" y="341213"/>
            <a:ext cx="2771775" cy="5245967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246858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63C03-ABC5-4A4C-A628-9A77043A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206" y="930640"/>
            <a:ext cx="4014787" cy="47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09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63C03-ABC5-4A4C-A628-9A77043A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206" y="930640"/>
            <a:ext cx="4014787" cy="4702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F0627-8862-475F-95C9-7B4B0ED9A9B3}"/>
              </a:ext>
            </a:extLst>
          </p:cNvPr>
          <p:cNvSpPr txBox="1"/>
          <p:nvPr/>
        </p:nvSpPr>
        <p:spPr>
          <a:xfrm>
            <a:off x="580256" y="261250"/>
            <a:ext cx="947727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How do we make sure that every repository has the same methods?</a:t>
            </a:r>
            <a:endParaRPr lang="en-B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62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7C667A3-D658-482F-827D-F222B384D381}"/>
              </a:ext>
            </a:extLst>
          </p:cNvPr>
          <p:cNvSpPr/>
          <p:nvPr/>
        </p:nvSpPr>
        <p:spPr>
          <a:xfrm>
            <a:off x="1255318" y="1682790"/>
            <a:ext cx="952500" cy="952500"/>
          </a:xfrm>
          <a:prstGeom prst="ellipse">
            <a:avLst/>
          </a:prstGeom>
          <a:noFill/>
          <a:ln w="5715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FFDF2A-9CC9-4DD9-9F97-E9DAD5FFD8BB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731568" y="2635290"/>
            <a:ext cx="0" cy="135890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1A16A8B-7255-47E4-A8A5-44B6AFE6E0C1}"/>
              </a:ext>
            </a:extLst>
          </p:cNvPr>
          <p:cNvSpPr/>
          <p:nvPr/>
        </p:nvSpPr>
        <p:spPr>
          <a:xfrm>
            <a:off x="1604568" y="3930692"/>
            <a:ext cx="253999" cy="25399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72CDA-AD57-4AAC-A010-1CB620CE294D}"/>
              </a:ext>
            </a:extLst>
          </p:cNvPr>
          <p:cNvSpPr txBox="1"/>
          <p:nvPr/>
        </p:nvSpPr>
        <p:spPr>
          <a:xfrm>
            <a:off x="2334818" y="2584899"/>
            <a:ext cx="2710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800" b="1" dirty="0"/>
              <a:t>Interfaces</a:t>
            </a:r>
            <a:endParaRPr lang="en-BE" sz="4800" b="1" dirty="0"/>
          </a:p>
        </p:txBody>
      </p:sp>
    </p:spTree>
    <p:extLst>
      <p:ext uri="{BB962C8B-B14F-4D97-AF65-F5344CB8AC3E}">
        <p14:creationId xmlns:p14="http://schemas.microsoft.com/office/powerpoint/2010/main" val="3338273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46200-338F-4ECA-8AE1-0AE45DC1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28" y="1563137"/>
            <a:ext cx="6951582" cy="28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7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4A811-5F10-47CF-9775-94D7751C6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34"/>
          <a:stretch/>
        </p:blipFill>
        <p:spPr>
          <a:xfrm>
            <a:off x="2137569" y="444309"/>
            <a:ext cx="6413500" cy="33938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3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4368152" y="1624954"/>
            <a:ext cx="1552801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How can I help?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2335188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4A811-5F10-47CF-9775-94D7751C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9" y="444309"/>
            <a:ext cx="6413500" cy="49425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7488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3CCC4-1041-4A53-AAB9-D72690BE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52" y="1127052"/>
            <a:ext cx="8628133" cy="32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32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06C41-6C53-4EF1-841B-29312842501E}"/>
              </a:ext>
            </a:extLst>
          </p:cNvPr>
          <p:cNvSpPr/>
          <p:nvPr/>
        </p:nvSpPr>
        <p:spPr>
          <a:xfrm>
            <a:off x="349250" y="382013"/>
            <a:ext cx="10110306" cy="17543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IPersonRepository _repo;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PersonsController(IPersonRepository repo)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._repo = repo;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59603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2F2F01-F547-4FE5-A453-4F7B3C0B647B}"/>
              </a:ext>
            </a:extLst>
          </p:cNvPr>
          <p:cNvSpPr/>
          <p:nvPr/>
        </p:nvSpPr>
        <p:spPr>
          <a:xfrm>
            <a:off x="355600" y="373116"/>
            <a:ext cx="10050862" cy="17543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services.AddTransient&lt;IPersonService, PersonService&gt;();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services.AddTransient&lt;BaseRepository,SQLRepository&gt;();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507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IoC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Scopes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69426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CAE4F8-AF5A-45ED-B693-A78C958B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Scopes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E582A-F752-41D4-9CDA-9ADB56FB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Transient</a:t>
            </a:r>
          </a:p>
          <a:p>
            <a:pPr lvl="1"/>
            <a:r>
              <a:rPr lang="nl-BE" sz="2000" dirty="0"/>
              <a:t>New instance is created everytime they are requested</a:t>
            </a:r>
          </a:p>
          <a:p>
            <a:pPr lvl="1"/>
            <a:r>
              <a:rPr lang="nl-BE" sz="2000" dirty="0"/>
              <a:t>Best for lightweight, stateless services</a:t>
            </a:r>
          </a:p>
          <a:p>
            <a:pPr lvl="1"/>
            <a:endParaRPr lang="nl-BE" dirty="0"/>
          </a:p>
          <a:p>
            <a:r>
              <a:rPr lang="nl-BE" dirty="0"/>
              <a:t>Scoped</a:t>
            </a:r>
          </a:p>
          <a:p>
            <a:pPr lvl="1"/>
            <a:r>
              <a:rPr lang="nl-BE" sz="2000" dirty="0"/>
              <a:t>Created once per request</a:t>
            </a:r>
          </a:p>
          <a:p>
            <a:pPr lvl="1"/>
            <a:endParaRPr lang="nl-BE" dirty="0"/>
          </a:p>
          <a:p>
            <a:r>
              <a:rPr lang="nl-BE" dirty="0"/>
              <a:t>Singleton</a:t>
            </a:r>
          </a:p>
          <a:p>
            <a:pPr lvl="1"/>
            <a:r>
              <a:rPr lang="nl-BE" sz="2000" dirty="0"/>
              <a:t>Created the first time they are requested</a:t>
            </a:r>
          </a:p>
          <a:p>
            <a:pPr lvl="1"/>
            <a:r>
              <a:rPr lang="nl-BE" sz="2000" dirty="0"/>
              <a:t>From then, every request uses the same instance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59705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mrs Lucia Peeters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372274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mrs </a:t>
            </a:r>
            <a:r>
              <a:rPr lang="nl-BE" sz="1600" b="1" u="sng" dirty="0"/>
              <a:t>Lucia Peeters</a:t>
            </a:r>
            <a:endParaRPr lang="en-BE" sz="1600"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9E9F82-F9E2-4666-A64D-61204CE70158}"/>
              </a:ext>
            </a:extLst>
          </p:cNvPr>
          <p:cNvSpPr/>
          <p:nvPr/>
        </p:nvSpPr>
        <p:spPr>
          <a:xfrm>
            <a:off x="1991877" y="2906278"/>
            <a:ext cx="1887043" cy="6290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DEPENDENCY</a:t>
            </a:r>
            <a:endParaRPr lang="en-BE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CDA368-4690-413A-8F72-9988659B2BB2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935399" y="1892866"/>
            <a:ext cx="0" cy="101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17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mrs </a:t>
            </a:r>
            <a:r>
              <a:rPr lang="nl-BE" sz="1600" b="1" u="sng" dirty="0"/>
              <a:t>Lucia Peeters</a:t>
            </a:r>
            <a:endParaRPr lang="en-BE" sz="1600"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9E9F82-F9E2-4666-A64D-61204CE70158}"/>
              </a:ext>
            </a:extLst>
          </p:cNvPr>
          <p:cNvSpPr/>
          <p:nvPr/>
        </p:nvSpPr>
        <p:spPr>
          <a:xfrm>
            <a:off x="1991877" y="2906278"/>
            <a:ext cx="1887043" cy="6290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DEPENDENCY</a:t>
            </a:r>
            <a:endParaRPr lang="en-BE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CDA368-4690-413A-8F72-9988659B2BB2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935399" y="1892866"/>
            <a:ext cx="0" cy="101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5C1C28-5B20-47CB-B2F3-C66F34CED1BF}"/>
              </a:ext>
            </a:extLst>
          </p:cNvPr>
          <p:cNvSpPr txBox="1"/>
          <p:nvPr/>
        </p:nvSpPr>
        <p:spPr>
          <a:xfrm>
            <a:off x="3878920" y="2829108"/>
            <a:ext cx="438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What if Lucia Peeters is unavailable?</a:t>
            </a:r>
            <a:endParaRPr lang="en-B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26064-B051-4C82-BF23-B48B44BCF5AB}"/>
              </a:ext>
            </a:extLst>
          </p:cNvPr>
          <p:cNvSpPr txBox="1"/>
          <p:nvPr/>
        </p:nvSpPr>
        <p:spPr>
          <a:xfrm>
            <a:off x="3878919" y="3202947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Who will help us?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56631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4368152" y="1624954"/>
            <a:ext cx="1552801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How can I help?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44440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someone from the BeOne Team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350036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6446</TotalTime>
  <Words>649</Words>
  <Application>Microsoft Office PowerPoint</Application>
  <PresentationFormat>Custom</PresentationFormat>
  <Paragraphs>195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Lucida Grande</vt:lpstr>
      <vt:lpstr>Wingdings</vt:lpstr>
      <vt:lpstr>Office-thema</vt:lpstr>
      <vt:lpstr>ASP.NET</vt:lpstr>
      <vt:lpstr>Agenda</vt:lpstr>
      <vt:lpstr>IoC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IoC</vt:lpstr>
      <vt:lpstr>PowerPoint Presentation</vt:lpstr>
      <vt:lpstr>PowerPoint Presentation</vt:lpstr>
      <vt:lpstr>Polymorphism</vt:lpstr>
      <vt:lpstr>PowerPoint Presentation</vt:lpstr>
      <vt:lpstr>Polymorphism</vt:lpstr>
      <vt:lpstr>Polymorphism</vt:lpstr>
      <vt:lpstr>Polymorphism</vt:lpstr>
      <vt:lpstr>PowerPoint Presentation</vt:lpstr>
      <vt:lpstr>Polymorphism</vt:lpstr>
      <vt:lpstr>Polymorphism</vt:lpstr>
      <vt:lpstr>Who is the middleman or middlewoman</vt:lpstr>
      <vt:lpstr>Who is the middleman or middlewoman</vt:lpstr>
      <vt:lpstr>Who is the middleman or middlewoman in ASP/NET</vt:lpstr>
      <vt:lpstr>Who is the middleman or middlewoman in ASP/NET</vt:lpstr>
      <vt:lpstr>Who is the middleman or middlewoman in ASP/NET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IoC</vt:lpstr>
      <vt:lpstr>Scopes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64</cp:revision>
  <dcterms:created xsi:type="dcterms:W3CDTF">2016-02-10T13:35:37Z</dcterms:created>
  <dcterms:modified xsi:type="dcterms:W3CDTF">2019-08-06T09:58:09Z</dcterms:modified>
</cp:coreProperties>
</file>